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drawingml.chart+xml" PartName="/ppt/charts/chart1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55" r:id="rId6"/>
    <p:sldMasterId id="2147483658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</p:sldIdLst>
  <p:sldSz cy="6858000" cx="9144000"/>
  <p:notesSz cx="7188200" cy="9448800"/>
  <p:embeddedFontLst>
    <p:embeddedFont>
      <p:font typeface="Arial Narrow"/>
      <p:regular r:id="rId44"/>
      <p:bold r:id="rId45"/>
      <p:italic r:id="rId46"/>
      <p:boldItalic r:id="rId47"/>
    </p:embeddedFont>
    <p:embeddedFont>
      <p:font typeface="Public Sans Light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885">
          <p15:clr>
            <a:srgbClr val="A4A3A4"/>
          </p15:clr>
        </p15:guide>
        <p15:guide id="2" orient="horz" pos="758">
          <p15:clr>
            <a:srgbClr val="A4A3A4"/>
          </p15:clr>
        </p15:guide>
        <p15:guide id="3" pos="286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2" roundtripDataSignature="AMtx7mjaqVtJHxOfrifmxRcM/4IP3tjX4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0A2F193-17FB-4AA3-BBFE-BB19DFF354F9}">
  <a:tblStyle styleId="{E0A2F193-17FB-4AA3-BBFE-BB19DFF354F9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885" orient="horz"/>
        <p:guide pos="758" orient="horz"/>
        <p:guide pos="28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font" Target="fonts/ArialNarrow-regular.fntdata"/><Relationship Id="rId43" Type="http://schemas.openxmlformats.org/officeDocument/2006/relationships/slide" Target="slides/slide35.xml"/><Relationship Id="rId46" Type="http://schemas.openxmlformats.org/officeDocument/2006/relationships/font" Target="fonts/ArialNarrow-italic.fntdata"/><Relationship Id="rId45" Type="http://schemas.openxmlformats.org/officeDocument/2006/relationships/font" Target="fonts/ArialNarrow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font" Target="fonts/PublicSansLight-regular.fntdata"/><Relationship Id="rId47" Type="http://schemas.openxmlformats.org/officeDocument/2006/relationships/font" Target="fonts/ArialNarrow-boldItalic.fntdata"/><Relationship Id="rId49" Type="http://schemas.openxmlformats.org/officeDocument/2006/relationships/font" Target="fonts/PublicSansLight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font" Target="fonts/PublicSansLight-boldItalic.fntdata"/><Relationship Id="rId50" Type="http://schemas.openxmlformats.org/officeDocument/2006/relationships/font" Target="fonts/PublicSansLight-italic.fntdata"/><Relationship Id="rId52" Type="http://customschemas.google.com/relationships/presentationmetadata" Target="metadata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MCJ Detections by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Sheet1!$A$10:$A$15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Sheet1!$B$10:$B$15</c:f>
              <c:numCache>
                <c:formatCode>#,##0</c:formatCode>
                <c:ptCount val="6"/>
                <c:pt idx="0">
                  <c:v>136527</c:v>
                </c:pt>
                <c:pt idx="1">
                  <c:v>64761</c:v>
                </c:pt>
                <c:pt idx="2">
                  <c:v>60001</c:v>
                </c:pt>
                <c:pt idx="3">
                  <c:v>37766</c:v>
                </c:pt>
                <c:pt idx="4">
                  <c:v>25558</c:v>
                </c:pt>
                <c:pt idx="5">
                  <c:v>25628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3D-404E-B7DC-C8EA7E431B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45557360"/>
        <c:axId val="745559088"/>
      </c:lineChart>
      <c:catAx>
        <c:axId val="74555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5559088"/>
        <c:crosses val="autoZero"/>
        <c:auto val="1"/>
        <c:lblAlgn val="ctr"/>
        <c:lblOffset val="100"/>
        <c:noMultiLvlLbl val="0"/>
      </c:catAx>
      <c:valAx>
        <c:axId val="745559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5557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114887" cy="472440"/>
          </a:xfrm>
          <a:prstGeom prst="rect">
            <a:avLst/>
          </a:prstGeom>
          <a:noFill/>
          <a:ln>
            <a:noFill/>
          </a:ln>
        </p:spPr>
        <p:txBody>
          <a:bodyPr anchorCtr="0" anchor="t" bIns="47525" lIns="95050" spcFirstLastPara="1" rIns="95050" wrap="square" tIns="475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071650" y="0"/>
            <a:ext cx="3114887" cy="472440"/>
          </a:xfrm>
          <a:prstGeom prst="rect">
            <a:avLst/>
          </a:prstGeom>
          <a:noFill/>
          <a:ln>
            <a:noFill/>
          </a:ln>
        </p:spPr>
        <p:txBody>
          <a:bodyPr anchorCtr="0" anchor="t" bIns="47525" lIns="95050" spcFirstLastPara="1" rIns="95050" wrap="square" tIns="475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7525" lIns="95050" spcFirstLastPara="1" rIns="95050" wrap="square" tIns="475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974720"/>
            <a:ext cx="3114887" cy="472440"/>
          </a:xfrm>
          <a:prstGeom prst="rect">
            <a:avLst/>
          </a:prstGeom>
          <a:noFill/>
          <a:ln>
            <a:noFill/>
          </a:ln>
        </p:spPr>
        <p:txBody>
          <a:bodyPr anchorCtr="0" anchor="b" bIns="47525" lIns="95050" spcFirstLastPara="1" rIns="95050" wrap="square" tIns="475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071650" y="8974720"/>
            <a:ext cx="3114887" cy="472440"/>
          </a:xfrm>
          <a:prstGeom prst="rect">
            <a:avLst/>
          </a:prstGeom>
          <a:noFill/>
          <a:ln>
            <a:noFill/>
          </a:ln>
        </p:spPr>
        <p:txBody>
          <a:bodyPr anchorCtr="0" anchor="b" bIns="47525" lIns="95050" spcFirstLastPara="1" rIns="95050" wrap="square" tIns="475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1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:notes"/>
          <p:cNvSpPr txBox="1"/>
          <p:nvPr>
            <p:ph idx="12" type="sldNum"/>
          </p:nvPr>
        </p:nvSpPr>
        <p:spPr>
          <a:xfrm>
            <a:off x="4071650" y="8974720"/>
            <a:ext cx="3114887" cy="472440"/>
          </a:xfrm>
          <a:prstGeom prst="rect">
            <a:avLst/>
          </a:prstGeom>
          <a:noFill/>
          <a:ln>
            <a:noFill/>
          </a:ln>
        </p:spPr>
        <p:txBody>
          <a:bodyPr anchorCtr="0" anchor="b" bIns="47525" lIns="95050" spcFirstLastPara="1" rIns="95050" wrap="square" tIns="475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8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9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0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1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2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3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4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5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6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7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5a93df44fe_3_0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5a93df44fe_3_0:notes"/>
          <p:cNvSpPr txBox="1"/>
          <p:nvPr>
            <p:ph idx="1" type="body"/>
          </p:nvPr>
        </p:nvSpPr>
        <p:spPr>
          <a:xfrm>
            <a:off x="718820" y="4488180"/>
            <a:ext cx="5750700" cy="425190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g15a93df44fe_3_0:notes"/>
          <p:cNvSpPr txBox="1"/>
          <p:nvPr>
            <p:ph idx="12" type="sldNum"/>
          </p:nvPr>
        </p:nvSpPr>
        <p:spPr>
          <a:xfrm>
            <a:off x="4071650" y="8974720"/>
            <a:ext cx="3114900" cy="472500"/>
          </a:xfrm>
          <a:prstGeom prst="rect">
            <a:avLst/>
          </a:prstGeom>
        </p:spPr>
        <p:txBody>
          <a:bodyPr anchorCtr="0" anchor="b" bIns="47525" lIns="95050" spcFirstLastPara="1" rIns="95050" wrap="square" tIns="475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8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8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9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0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0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1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2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2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3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3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24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5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6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26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6:notes"/>
          <p:cNvSpPr txBox="1"/>
          <p:nvPr>
            <p:ph idx="12" type="sldNum"/>
          </p:nvPr>
        </p:nvSpPr>
        <p:spPr>
          <a:xfrm>
            <a:off x="4071650" y="8974720"/>
            <a:ext cx="3114887" cy="472440"/>
          </a:xfrm>
          <a:prstGeom prst="rect">
            <a:avLst/>
          </a:prstGeom>
          <a:noFill/>
          <a:ln>
            <a:noFill/>
          </a:ln>
        </p:spPr>
        <p:txBody>
          <a:bodyPr anchorCtr="0" anchor="b" bIns="47525" lIns="95050" spcFirstLastPara="1" rIns="95050" wrap="square" tIns="475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7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7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5a93df44fe_3_8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5a93df44fe_3_8:notes"/>
          <p:cNvSpPr txBox="1"/>
          <p:nvPr>
            <p:ph idx="1" type="body"/>
          </p:nvPr>
        </p:nvSpPr>
        <p:spPr>
          <a:xfrm>
            <a:off x="718820" y="4488180"/>
            <a:ext cx="5750700" cy="425190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g15a93df44fe_3_8:notes"/>
          <p:cNvSpPr txBox="1"/>
          <p:nvPr>
            <p:ph idx="12" type="sldNum"/>
          </p:nvPr>
        </p:nvSpPr>
        <p:spPr>
          <a:xfrm>
            <a:off x="4071650" y="8974720"/>
            <a:ext cx="3114900" cy="472500"/>
          </a:xfrm>
          <a:prstGeom prst="rect">
            <a:avLst/>
          </a:prstGeom>
        </p:spPr>
        <p:txBody>
          <a:bodyPr anchorCtr="0" anchor="b" bIns="47525" lIns="95050" spcFirstLastPara="1" rIns="95050" wrap="square" tIns="475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8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8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9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p29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9:notes"/>
          <p:cNvSpPr txBox="1"/>
          <p:nvPr>
            <p:ph idx="12" type="sldNum"/>
          </p:nvPr>
        </p:nvSpPr>
        <p:spPr>
          <a:xfrm>
            <a:off x="4071650" y="8974720"/>
            <a:ext cx="3114887" cy="472440"/>
          </a:xfrm>
          <a:prstGeom prst="rect">
            <a:avLst/>
          </a:prstGeom>
          <a:noFill/>
          <a:ln>
            <a:noFill/>
          </a:ln>
        </p:spPr>
        <p:txBody>
          <a:bodyPr anchorCtr="0" anchor="b" bIns="47525" lIns="95050" spcFirstLastPara="1" rIns="95050" wrap="square" tIns="475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0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0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1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31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2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32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3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p33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3:notes"/>
          <p:cNvSpPr txBox="1"/>
          <p:nvPr>
            <p:ph idx="12" type="sldNum"/>
          </p:nvPr>
        </p:nvSpPr>
        <p:spPr>
          <a:xfrm>
            <a:off x="4071650" y="8974720"/>
            <a:ext cx="3114887" cy="472440"/>
          </a:xfrm>
          <a:prstGeom prst="rect">
            <a:avLst/>
          </a:prstGeom>
          <a:noFill/>
          <a:ln>
            <a:noFill/>
          </a:ln>
        </p:spPr>
        <p:txBody>
          <a:bodyPr anchorCtr="0" anchor="b" bIns="47525" lIns="95050" spcFirstLastPara="1" rIns="95050" wrap="square" tIns="475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4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5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6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/>
          <p:nvPr>
            <p:ph idx="1" type="body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anchorCtr="0" anchor="t" bIns="47525" lIns="95050" spcFirstLastPara="1" rIns="95050" wrap="square" tIns="4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7:notes"/>
          <p:cNvSpPr/>
          <p:nvPr>
            <p:ph idx="2" type="sldImg"/>
          </p:nvPr>
        </p:nvSpPr>
        <p:spPr>
          <a:xfrm>
            <a:off x="1231900" y="708025"/>
            <a:ext cx="4724400" cy="354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No photo">
  <p:cSld name="Title - No photo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5"/>
          <p:cNvSpPr txBox="1"/>
          <p:nvPr>
            <p:ph type="title"/>
          </p:nvPr>
        </p:nvSpPr>
        <p:spPr>
          <a:xfrm>
            <a:off x="3201682" y="1141666"/>
            <a:ext cx="5485118" cy="1398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5"/>
          <p:cNvSpPr txBox="1"/>
          <p:nvPr>
            <p:ph idx="1" type="body"/>
          </p:nvPr>
        </p:nvSpPr>
        <p:spPr>
          <a:xfrm>
            <a:off x="3201988" y="2707457"/>
            <a:ext cx="5484812" cy="1224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" name="Google Shape;16;p35"/>
          <p:cNvSpPr txBox="1"/>
          <p:nvPr>
            <p:ph idx="2" type="body"/>
          </p:nvPr>
        </p:nvSpPr>
        <p:spPr>
          <a:xfrm>
            <a:off x="463550" y="3118590"/>
            <a:ext cx="1293813" cy="752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35"/>
          <p:cNvSpPr txBox="1"/>
          <p:nvPr>
            <p:ph idx="3" type="body"/>
          </p:nvPr>
        </p:nvSpPr>
        <p:spPr>
          <a:xfrm>
            <a:off x="3201988" y="4282303"/>
            <a:ext cx="5484812" cy="577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Divider">
  <p:cSld name="Photo Divider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6"/>
          <p:cNvSpPr/>
          <p:nvPr/>
        </p:nvSpPr>
        <p:spPr>
          <a:xfrm rot="10800000">
            <a:off x="-19068" y="-30696"/>
            <a:ext cx="9170673" cy="2457785"/>
          </a:xfrm>
          <a:custGeom>
            <a:rect b="b" l="l" r="r" t="t"/>
            <a:pathLst>
              <a:path extrusionOk="0" h="2457785" w="9170673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3" name="Google Shape;73;p46"/>
          <p:cNvSpPr txBox="1"/>
          <p:nvPr>
            <p:ph type="title"/>
          </p:nvPr>
        </p:nvSpPr>
        <p:spPr>
          <a:xfrm>
            <a:off x="457199" y="457200"/>
            <a:ext cx="8229600" cy="77225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 Narrow"/>
              <a:buNone/>
              <a:defRPr b="1" sz="4000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6"/>
          <p:cNvSpPr txBox="1"/>
          <p:nvPr>
            <p:ph idx="1" type="body"/>
          </p:nvPr>
        </p:nvSpPr>
        <p:spPr>
          <a:xfrm>
            <a:off x="457200" y="1415653"/>
            <a:ext cx="8229600" cy="150018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46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Boats">
  <p:cSld name="Title - Boat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9"/>
          <p:cNvSpPr txBox="1"/>
          <p:nvPr>
            <p:ph type="title"/>
          </p:nvPr>
        </p:nvSpPr>
        <p:spPr>
          <a:xfrm>
            <a:off x="3201682" y="1141666"/>
            <a:ext cx="5485118" cy="1398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9"/>
          <p:cNvSpPr txBox="1"/>
          <p:nvPr>
            <p:ph idx="1" type="body"/>
          </p:nvPr>
        </p:nvSpPr>
        <p:spPr>
          <a:xfrm>
            <a:off x="3201988" y="2707457"/>
            <a:ext cx="5484812" cy="1224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39"/>
          <p:cNvSpPr txBox="1"/>
          <p:nvPr>
            <p:ph idx="2" type="body"/>
          </p:nvPr>
        </p:nvSpPr>
        <p:spPr>
          <a:xfrm>
            <a:off x="463550" y="3118590"/>
            <a:ext cx="1293813" cy="752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9"/>
          <p:cNvSpPr txBox="1"/>
          <p:nvPr>
            <p:ph idx="3" type="body"/>
          </p:nvPr>
        </p:nvSpPr>
        <p:spPr>
          <a:xfrm>
            <a:off x="3201988" y="4282303"/>
            <a:ext cx="5484812" cy="577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Turtle">
  <p:cSld name="Title - Tur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0"/>
          <p:cNvSpPr txBox="1"/>
          <p:nvPr>
            <p:ph type="title"/>
          </p:nvPr>
        </p:nvSpPr>
        <p:spPr>
          <a:xfrm>
            <a:off x="3201682" y="1141666"/>
            <a:ext cx="5485118" cy="1398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0"/>
          <p:cNvSpPr txBox="1"/>
          <p:nvPr>
            <p:ph idx="1" type="body"/>
          </p:nvPr>
        </p:nvSpPr>
        <p:spPr>
          <a:xfrm>
            <a:off x="3201988" y="2707457"/>
            <a:ext cx="5484812" cy="1224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40"/>
          <p:cNvSpPr txBox="1"/>
          <p:nvPr>
            <p:ph idx="2" type="body"/>
          </p:nvPr>
        </p:nvSpPr>
        <p:spPr>
          <a:xfrm>
            <a:off x="463550" y="3118590"/>
            <a:ext cx="1293813" cy="752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40"/>
          <p:cNvSpPr txBox="1"/>
          <p:nvPr>
            <p:ph idx="3" type="body"/>
          </p:nvPr>
        </p:nvSpPr>
        <p:spPr>
          <a:xfrm>
            <a:off x="3201988" y="4282303"/>
            <a:ext cx="5484812" cy="577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Seafood">
  <p:cSld name="Title - Seafood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1"/>
          <p:cNvSpPr txBox="1"/>
          <p:nvPr>
            <p:ph type="title"/>
          </p:nvPr>
        </p:nvSpPr>
        <p:spPr>
          <a:xfrm>
            <a:off x="3201682" y="1141666"/>
            <a:ext cx="5485118" cy="1398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1"/>
          <p:cNvSpPr txBox="1"/>
          <p:nvPr>
            <p:ph idx="1" type="body"/>
          </p:nvPr>
        </p:nvSpPr>
        <p:spPr>
          <a:xfrm>
            <a:off x="3201988" y="2707457"/>
            <a:ext cx="5484812" cy="1224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41"/>
          <p:cNvSpPr txBox="1"/>
          <p:nvPr>
            <p:ph idx="2" type="body"/>
          </p:nvPr>
        </p:nvSpPr>
        <p:spPr>
          <a:xfrm>
            <a:off x="463550" y="3118590"/>
            <a:ext cx="1293813" cy="752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41"/>
          <p:cNvSpPr txBox="1"/>
          <p:nvPr>
            <p:ph idx="3" type="body"/>
          </p:nvPr>
        </p:nvSpPr>
        <p:spPr>
          <a:xfrm>
            <a:off x="3201988" y="4282303"/>
            <a:ext cx="5484812" cy="577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Fish">
  <p:cSld name="Title - Fish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2"/>
          <p:cNvSpPr txBox="1"/>
          <p:nvPr>
            <p:ph type="title"/>
          </p:nvPr>
        </p:nvSpPr>
        <p:spPr>
          <a:xfrm>
            <a:off x="3201682" y="1141666"/>
            <a:ext cx="5485118" cy="1398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2"/>
          <p:cNvSpPr txBox="1"/>
          <p:nvPr>
            <p:ph idx="1" type="body"/>
          </p:nvPr>
        </p:nvSpPr>
        <p:spPr>
          <a:xfrm>
            <a:off x="3201988" y="2707457"/>
            <a:ext cx="5484812" cy="1224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42"/>
          <p:cNvSpPr txBox="1"/>
          <p:nvPr>
            <p:ph idx="2" type="body"/>
          </p:nvPr>
        </p:nvSpPr>
        <p:spPr>
          <a:xfrm>
            <a:off x="463550" y="3118590"/>
            <a:ext cx="1293813" cy="752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42"/>
          <p:cNvSpPr txBox="1"/>
          <p:nvPr>
            <p:ph idx="3" type="body"/>
          </p:nvPr>
        </p:nvSpPr>
        <p:spPr>
          <a:xfrm>
            <a:off x="3201988" y="4282303"/>
            <a:ext cx="5484812" cy="577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Dark">
  <p:cSld name="Title - Dar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3"/>
          <p:cNvSpPr txBox="1"/>
          <p:nvPr>
            <p:ph type="title"/>
          </p:nvPr>
        </p:nvSpPr>
        <p:spPr>
          <a:xfrm>
            <a:off x="3201682" y="1141666"/>
            <a:ext cx="5485118" cy="1398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 Narrow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3"/>
          <p:cNvSpPr txBox="1"/>
          <p:nvPr>
            <p:ph idx="1" type="body"/>
          </p:nvPr>
        </p:nvSpPr>
        <p:spPr>
          <a:xfrm>
            <a:off x="3201988" y="2707457"/>
            <a:ext cx="5484812" cy="1224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43"/>
          <p:cNvSpPr txBox="1"/>
          <p:nvPr>
            <p:ph idx="2" type="body"/>
          </p:nvPr>
        </p:nvSpPr>
        <p:spPr>
          <a:xfrm>
            <a:off x="463550" y="3118590"/>
            <a:ext cx="1293813" cy="752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43"/>
          <p:cNvSpPr txBox="1"/>
          <p:nvPr>
            <p:ph idx="3" type="body"/>
          </p:nvPr>
        </p:nvSpPr>
        <p:spPr>
          <a:xfrm>
            <a:off x="3201988" y="4282303"/>
            <a:ext cx="5484812" cy="577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43"/>
          <p:cNvSpPr/>
          <p:nvPr/>
        </p:nvSpPr>
        <p:spPr>
          <a:xfrm>
            <a:off x="-9190" y="4417160"/>
            <a:ext cx="9170673" cy="2457785"/>
          </a:xfrm>
          <a:custGeom>
            <a:rect b="b" l="l" r="r" t="t"/>
            <a:pathLst>
              <a:path extrusionOk="0" h="2457785" w="9170673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 type="obj">
  <p:cSld name="OBJEC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7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7"/>
          <p:cNvSpPr txBox="1"/>
          <p:nvPr>
            <p:ph idx="1" type="body"/>
          </p:nvPr>
        </p:nvSpPr>
        <p:spPr>
          <a:xfrm>
            <a:off x="457200" y="1207293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  <a:defRPr>
                <a:solidFill>
                  <a:schemeClr val="dk2"/>
                </a:solidFill>
              </a:defRPr>
            </a:lvl1pPr>
            <a:lvl2pPr indent="-431800" lvl="1" marL="91440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  <a:defRPr>
                <a:solidFill>
                  <a:schemeClr val="dk2"/>
                </a:solidFill>
              </a:defRPr>
            </a:lvl2pPr>
            <a:lvl3pPr indent="-406400" lvl="2" marL="13716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</a:defRPr>
            </a:lvl3pPr>
            <a:lvl4pPr indent="-406400" lvl="3" marL="18288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</a:defRPr>
            </a:lvl4pPr>
            <a:lvl5pPr indent="-406400" lvl="4" marL="22860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37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Divider">
  <p:cSld name="Photo Divid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8"/>
          <p:cNvSpPr/>
          <p:nvPr/>
        </p:nvSpPr>
        <p:spPr>
          <a:xfrm rot="10800000">
            <a:off x="-19068" y="-30696"/>
            <a:ext cx="9170673" cy="2457785"/>
          </a:xfrm>
          <a:custGeom>
            <a:rect b="b" l="l" r="r" t="t"/>
            <a:pathLst>
              <a:path extrusionOk="0" h="2457785" w="9170673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7" name="Google Shape;57;p38"/>
          <p:cNvSpPr txBox="1"/>
          <p:nvPr>
            <p:ph type="title"/>
          </p:nvPr>
        </p:nvSpPr>
        <p:spPr>
          <a:xfrm>
            <a:off x="457199" y="457200"/>
            <a:ext cx="8229600" cy="77225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 Narrow"/>
              <a:buNone/>
              <a:defRPr b="1" sz="4000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8"/>
          <p:cNvSpPr txBox="1"/>
          <p:nvPr>
            <p:ph idx="1" type="body"/>
          </p:nvPr>
        </p:nvSpPr>
        <p:spPr>
          <a:xfrm>
            <a:off x="457200" y="1415653"/>
            <a:ext cx="8229600" cy="150018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9" name="Google Shape;59;p38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>
  <p:cSld name="Divider">
    <p:bg>
      <p:bgPr>
        <a:solidFill>
          <a:srgbClr val="1E5C90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5"/>
          <p:cNvSpPr/>
          <p:nvPr/>
        </p:nvSpPr>
        <p:spPr>
          <a:xfrm rot="10800000">
            <a:off x="-1" y="-24487"/>
            <a:ext cx="9138586" cy="2515079"/>
          </a:xfrm>
          <a:custGeom>
            <a:rect b="b" l="l" r="r" t="t"/>
            <a:pathLst>
              <a:path extrusionOk="0" h="2515079" w="9138586">
                <a:moveTo>
                  <a:pt x="0" y="2382751"/>
                </a:moveTo>
                <a:cubicBezTo>
                  <a:pt x="20661" y="2379422"/>
                  <a:pt x="7306149" y="2502055"/>
                  <a:pt x="9132507" y="0"/>
                </a:cubicBezTo>
                <a:cubicBezTo>
                  <a:pt x="9129925" y="819774"/>
                  <a:pt x="9140768" y="1695305"/>
                  <a:pt x="9138186" y="2515079"/>
                </a:cubicBezTo>
                <a:lnTo>
                  <a:pt x="4170" y="2507173"/>
                </a:lnTo>
                <a:cubicBezTo>
                  <a:pt x="4169" y="2465011"/>
                  <a:pt x="1" y="2424913"/>
                  <a:pt x="0" y="238275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8" name="Google Shape;68;p45"/>
          <p:cNvSpPr txBox="1"/>
          <p:nvPr>
            <p:ph type="title"/>
          </p:nvPr>
        </p:nvSpPr>
        <p:spPr>
          <a:xfrm>
            <a:off x="457199" y="457169"/>
            <a:ext cx="8229600" cy="772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 Narrow"/>
              <a:buNone/>
              <a:defRPr b="1" sz="4000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45"/>
          <p:cNvSpPr txBox="1"/>
          <p:nvPr>
            <p:ph idx="1" type="body"/>
          </p:nvPr>
        </p:nvSpPr>
        <p:spPr>
          <a:xfrm>
            <a:off x="457200" y="1415622"/>
            <a:ext cx="8229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0" name="Google Shape;70;p45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algn="r">
              <a:spcBef>
                <a:spcPts val="0"/>
              </a:spcBef>
              <a:buNone/>
              <a:defRPr sz="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algn="r">
              <a:spcBef>
                <a:spcPts val="0"/>
              </a:spcBef>
              <a:buNone/>
              <a:defRPr sz="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algn="r">
              <a:spcBef>
                <a:spcPts val="0"/>
              </a:spcBef>
              <a:buNone/>
              <a:defRPr sz="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algn="r">
              <a:spcBef>
                <a:spcPts val="0"/>
              </a:spcBef>
              <a:buNone/>
              <a:defRPr sz="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algn="r">
              <a:spcBef>
                <a:spcPts val="0"/>
              </a:spcBef>
              <a:buNone/>
              <a:defRPr sz="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algn="r">
              <a:spcBef>
                <a:spcPts val="0"/>
              </a:spcBef>
              <a:buNone/>
              <a:defRPr sz="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algn="r">
              <a:spcBef>
                <a:spcPts val="0"/>
              </a:spcBef>
              <a:buNone/>
              <a:defRPr sz="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algn="r">
              <a:spcBef>
                <a:spcPts val="0"/>
              </a:spcBef>
              <a:buNone/>
              <a:defRPr sz="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/>
          <p:nvPr>
            <p:ph type="title"/>
          </p:nvPr>
        </p:nvSpPr>
        <p:spPr>
          <a:xfrm>
            <a:off x="3201682" y="1141666"/>
            <a:ext cx="5485118" cy="1398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 Narrow"/>
              <a:buNone/>
              <a:defRPr b="1" i="0" sz="4400" u="none" cap="none" strike="noStrike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4"/>
          <p:cNvSpPr txBox="1"/>
          <p:nvPr>
            <p:ph idx="1" type="body"/>
          </p:nvPr>
        </p:nvSpPr>
        <p:spPr>
          <a:xfrm>
            <a:off x="3201682" y="2631403"/>
            <a:ext cx="5485117" cy="1277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r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31800" lvl="1" marL="914400" marR="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406400" lvl="2" marL="1371600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406400" lvl="3" marL="1828800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406400" lvl="4" marL="2286000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2" name="Google Shape;12;p34"/>
          <p:cNvSpPr/>
          <p:nvPr/>
        </p:nvSpPr>
        <p:spPr>
          <a:xfrm>
            <a:off x="-9190" y="4417160"/>
            <a:ext cx="9170673" cy="2457785"/>
          </a:xfrm>
          <a:custGeom>
            <a:rect b="b" l="l" r="r" t="t"/>
            <a:pathLst>
              <a:path extrusionOk="0" h="2457785" w="9170673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6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6" name="Google Shape;46;p36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  <a:defRPr b="1" i="0" sz="3600" u="none" cap="none" strike="noStrike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7" name="Google Shape;47;p36"/>
          <p:cNvSpPr txBox="1"/>
          <p:nvPr>
            <p:ph idx="1" type="body"/>
          </p:nvPr>
        </p:nvSpPr>
        <p:spPr>
          <a:xfrm>
            <a:off x="457200" y="1207293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31800" lvl="1" marL="914400" marR="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406400" lvl="2" marL="1371600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406400" lvl="3" marL="1828800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406400" lvl="4" marL="2286000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48" name="Google Shape;48;p36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36"/>
          <p:cNvSpPr/>
          <p:nvPr/>
        </p:nvSpPr>
        <p:spPr>
          <a:xfrm>
            <a:off x="0" y="0"/>
            <a:ext cx="9144000" cy="9144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NOAA-Fisheries-horizontal.png" id="50" name="Google Shape;50;p3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44504" y="6419088"/>
            <a:ext cx="1643940" cy="38874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2"/>
    <p:sldLayoutId id="2147483657" r:id="rId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4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2" name="Google Shape;62;p44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 Narrow"/>
              <a:buNone/>
              <a:defRPr b="1" i="0" sz="36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3" name="Google Shape;63;p44"/>
          <p:cNvSpPr txBox="1"/>
          <p:nvPr>
            <p:ph idx="1" type="body"/>
          </p:nvPr>
        </p:nvSpPr>
        <p:spPr>
          <a:xfrm>
            <a:off x="457200" y="1207293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31800" lvl="1" marL="914400" marR="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406400" lvl="2" marL="1371600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406400" lvl="3" marL="1828800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406400" lvl="4" marL="2286000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64" name="Google Shape;64;p44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" name="Google Shape;65;p4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44505" y="6419088"/>
            <a:ext cx="1643938" cy="38874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png"/><Relationship Id="rId4" Type="http://schemas.openxmlformats.org/officeDocument/2006/relationships/image" Target="../media/image2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5" Type="http://schemas.openxmlformats.org/officeDocument/2006/relationships/image" Target="../media/image30.png"/><Relationship Id="rId6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Relationship Id="rId4" Type="http://schemas.openxmlformats.org/officeDocument/2006/relationships/image" Target="../media/image38.png"/><Relationship Id="rId5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7.png"/><Relationship Id="rId4" Type="http://schemas.openxmlformats.org/officeDocument/2006/relationships/image" Target="../media/image41.png"/><Relationship Id="rId5" Type="http://schemas.openxmlformats.org/officeDocument/2006/relationships/image" Target="../media/image4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Relationship Id="rId4" Type="http://schemas.openxmlformats.org/officeDocument/2006/relationships/image" Target="../media/image6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Relationship Id="rId4" Type="http://schemas.openxmlformats.org/officeDocument/2006/relationships/image" Target="../media/image42.png"/><Relationship Id="rId5" Type="http://schemas.openxmlformats.org/officeDocument/2006/relationships/image" Target="../media/image4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png"/><Relationship Id="rId4" Type="http://schemas.openxmlformats.org/officeDocument/2006/relationships/chart" Target="../charts/chart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6.png"/><Relationship Id="rId4" Type="http://schemas.openxmlformats.org/officeDocument/2006/relationships/image" Target="../media/image51.png"/><Relationship Id="rId5" Type="http://schemas.openxmlformats.org/officeDocument/2006/relationships/image" Target="../media/image45.png"/><Relationship Id="rId6" Type="http://schemas.openxmlformats.org/officeDocument/2006/relationships/image" Target="../media/image5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4.png"/><Relationship Id="rId4" Type="http://schemas.openxmlformats.org/officeDocument/2006/relationships/image" Target="../media/image52.png"/><Relationship Id="rId5" Type="http://schemas.openxmlformats.org/officeDocument/2006/relationships/image" Target="../media/image56.png"/><Relationship Id="rId6" Type="http://schemas.openxmlformats.org/officeDocument/2006/relationships/image" Target="../media/image64.png"/><Relationship Id="rId7" Type="http://schemas.openxmlformats.org/officeDocument/2006/relationships/image" Target="../media/image55.png"/><Relationship Id="rId8" Type="http://schemas.openxmlformats.org/officeDocument/2006/relationships/image" Target="../media/image5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0.png"/><Relationship Id="rId4" Type="http://schemas.openxmlformats.org/officeDocument/2006/relationships/image" Target="../media/image59.png"/><Relationship Id="rId5" Type="http://schemas.openxmlformats.org/officeDocument/2006/relationships/image" Target="../media/image6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6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6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"/>
          <p:cNvSpPr txBox="1"/>
          <p:nvPr>
            <p:ph type="title"/>
          </p:nvPr>
        </p:nvSpPr>
        <p:spPr>
          <a:xfrm>
            <a:off x="2231647" y="2409552"/>
            <a:ext cx="5879200" cy="1398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 Narrow"/>
              <a:buNone/>
            </a:pPr>
            <a:r>
              <a:rPr b="0" lang="en-US"/>
              <a:t>SCT 09/15/22</a:t>
            </a:r>
            <a:endParaRPr sz="4000"/>
          </a:p>
        </p:txBody>
      </p:sp>
      <p:sp>
        <p:nvSpPr>
          <p:cNvPr id="82" name="Google Shape;82;p1"/>
          <p:cNvSpPr txBox="1"/>
          <p:nvPr>
            <p:ph idx="2" type="body"/>
          </p:nvPr>
        </p:nvSpPr>
        <p:spPr>
          <a:xfrm>
            <a:off x="353878" y="3333745"/>
            <a:ext cx="1750693" cy="948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en-US" sz="1200"/>
              <a:t>Gabriel Brooks</a:t>
            </a:r>
            <a:endParaRPr/>
          </a:p>
          <a:p>
            <a:pPr indent="0" lvl="0" marL="0" rtl="0" algn="l">
              <a:spcBef>
                <a:spcPts val="222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en-US" sz="1200"/>
              <a:t>NOAA NMFS NFSC</a:t>
            </a:r>
            <a:endParaRPr/>
          </a:p>
          <a:p>
            <a:pPr indent="0" lvl="0" marL="0" rtl="0" algn="l">
              <a:spcBef>
                <a:spcPts val="222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en-US" sz="1200"/>
              <a:t>Fish Ecology Division</a:t>
            </a:r>
            <a:endParaRPr/>
          </a:p>
          <a:p>
            <a:pPr indent="0" lvl="0" marL="0" rtl="0" algn="l">
              <a:spcBef>
                <a:spcPts val="222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en-US" sz="1200"/>
              <a:t>20</a:t>
            </a:r>
            <a:r>
              <a:rPr i="1" lang="en-US" sz="1200"/>
              <a:t>6.526.6704</a:t>
            </a:r>
            <a:endParaRPr/>
          </a:p>
          <a:p>
            <a:pPr indent="0" lvl="0" marL="0" rtl="0" algn="l">
              <a:spcBef>
                <a:spcPts val="222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i="1" lang="en-US" sz="1200"/>
              <a:t>Gabriel.Brooks@NOAA.gov</a:t>
            </a:r>
            <a:endParaRPr sz="1200"/>
          </a:p>
        </p:txBody>
      </p:sp>
      <p:sp>
        <p:nvSpPr>
          <p:cNvPr id="83" name="Google Shape;83;p1"/>
          <p:cNvSpPr txBox="1"/>
          <p:nvPr>
            <p:ph idx="3" type="body"/>
          </p:nvPr>
        </p:nvSpPr>
        <p:spPr>
          <a:xfrm>
            <a:off x="3659188" y="6280150"/>
            <a:ext cx="5484812" cy="577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/>
              <a:t>Sep 15, 2022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 Narrow"/>
              <a:buNone/>
            </a:pPr>
            <a:r>
              <a:rPr lang="en-US"/>
              <a:t>Total Releases and Trawl Detections 2000-2022</a:t>
            </a:r>
            <a:endParaRPr/>
          </a:p>
        </p:txBody>
      </p:sp>
      <p:sp>
        <p:nvSpPr>
          <p:cNvPr id="160" name="Google Shape;160;p8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161" name="Google Shape;161;p8"/>
          <p:cNvGraphicFramePr/>
          <p:nvPr/>
        </p:nvGraphicFramePr>
        <p:xfrm>
          <a:off x="457200" y="113321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{E0A2F193-17FB-4AA3-BBFE-BB19DFF354F9}</a:tableStyleId>
              </a:tblPr>
              <a:tblGrid>
                <a:gridCol w="1145350"/>
                <a:gridCol w="1488125"/>
                <a:gridCol w="1881050"/>
                <a:gridCol w="1232100"/>
                <a:gridCol w="1025175"/>
                <a:gridCol w="1231050"/>
              </a:tblGrid>
              <a:tr h="50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Migration Year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Releases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(n)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Trawl Sample Dates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Trawl Detections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(n)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Trawl Sample Hours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CPUE (fish/hour)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1,265,606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 Apr - 21 June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5,940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1,146,367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 Apr - 22 June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5,542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646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1,823,402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 Apr - 30 July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11,451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693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16.5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2,339,501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 Apr - 30 June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20,507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794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25.8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2,026,981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 Apr - 3 July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16,492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872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18.9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1,911,949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 Apr - 5 Aug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14,101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909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15.5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1,998,166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 Mar - 1 Nov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12,361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961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1,518,696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 Mar - 19 July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19,186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1,059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18.1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2008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2,478,982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 Apr - 27 Oct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16,563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1,035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16.0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2,448,481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 Mar - 12 Aug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23,247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1,097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21.2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2,861,892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 Mar - 4 Aug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31,327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902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34.7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2,865,856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 Mar - 1 July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14,123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671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21.0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2,934,172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 Mar - 30 July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16,732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951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17.6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2,448,746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 Mar - 25 July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22,879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889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25.7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2,275,928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 Mar - 30 July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15,904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925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17.2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2,225,990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 Mar - 2 July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19,889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813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24.5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2,184,653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 Mar - 5 July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12,165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829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14.7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2,046,742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 Mar - 16 June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8,413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711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11.8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2018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2,057,875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 Mar - 16 June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9,990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695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14.4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1,938,237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 Mar - 15 June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11,579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749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15.5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1,529,981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Apr – 16 June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5,112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487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1,745,525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 Mar – 13 June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9,838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641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15.3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62" name="Google Shape;162;p8"/>
          <p:cNvSpPr/>
          <p:nvPr/>
        </p:nvSpPr>
        <p:spPr>
          <a:xfrm>
            <a:off x="829559" y="3195687"/>
            <a:ext cx="7202077" cy="169682"/>
          </a:xfrm>
          <a:prstGeom prst="frame">
            <a:avLst>
              <a:gd fmla="val 12500" name="adj1"/>
            </a:avLst>
          </a:prstGeom>
          <a:solidFill>
            <a:schemeClr val="lt1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63" name="Google Shape;163;p8"/>
          <p:cNvSpPr/>
          <p:nvPr/>
        </p:nvSpPr>
        <p:spPr>
          <a:xfrm>
            <a:off x="829559" y="3659306"/>
            <a:ext cx="7202077" cy="169682"/>
          </a:xfrm>
          <a:prstGeom prst="frame">
            <a:avLst>
              <a:gd fmla="val 12500" name="adj1"/>
            </a:avLst>
          </a:prstGeom>
          <a:solidFill>
            <a:schemeClr val="lt1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64" name="Google Shape;164;p8"/>
          <p:cNvSpPr/>
          <p:nvPr/>
        </p:nvSpPr>
        <p:spPr>
          <a:xfrm>
            <a:off x="829558" y="3956542"/>
            <a:ext cx="7202077" cy="169682"/>
          </a:xfrm>
          <a:prstGeom prst="frame">
            <a:avLst>
              <a:gd fmla="val 12500" name="adj1"/>
            </a:avLst>
          </a:prstGeom>
          <a:solidFill>
            <a:schemeClr val="lt1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65" name="Google Shape;165;p8"/>
          <p:cNvSpPr/>
          <p:nvPr/>
        </p:nvSpPr>
        <p:spPr>
          <a:xfrm>
            <a:off x="829558" y="4279111"/>
            <a:ext cx="7202077" cy="169682"/>
          </a:xfrm>
          <a:prstGeom prst="frame">
            <a:avLst>
              <a:gd fmla="val 12500" name="adj1"/>
            </a:avLst>
          </a:prstGeom>
          <a:solidFill>
            <a:schemeClr val="lt1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66" name="Google Shape;166;p8"/>
          <p:cNvSpPr/>
          <p:nvPr/>
        </p:nvSpPr>
        <p:spPr>
          <a:xfrm>
            <a:off x="829557" y="4448793"/>
            <a:ext cx="7202077" cy="169682"/>
          </a:xfrm>
          <a:prstGeom prst="frame">
            <a:avLst>
              <a:gd fmla="val 12500" name="adj1"/>
            </a:avLst>
          </a:prstGeom>
          <a:solidFill>
            <a:schemeClr val="lt1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67" name="Google Shape;167;p8"/>
          <p:cNvSpPr/>
          <p:nvPr/>
        </p:nvSpPr>
        <p:spPr>
          <a:xfrm>
            <a:off x="857588" y="4912412"/>
            <a:ext cx="7202077" cy="169682"/>
          </a:xfrm>
          <a:prstGeom prst="frame">
            <a:avLst>
              <a:gd fmla="val 12500" name="adj1"/>
            </a:avLst>
          </a:prstGeom>
          <a:solidFill>
            <a:schemeClr val="lt1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3" name="Google Shape;17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1716" y="363919"/>
            <a:ext cx="7024752" cy="577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Trawl Detection Rates 2000-2022</a:t>
            </a:r>
            <a:endParaRPr/>
          </a:p>
        </p:txBody>
      </p:sp>
      <p:sp>
        <p:nvSpPr>
          <p:cNvPr id="179" name="Google Shape;179;p10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0" name="Google Shape;180;p10"/>
          <p:cNvSpPr/>
          <p:nvPr/>
        </p:nvSpPr>
        <p:spPr>
          <a:xfrm>
            <a:off x="5871029" y="2586093"/>
            <a:ext cx="3015343" cy="25853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 Light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Trawl detection rates in the Columbia River estuary (rkm 75) for fish previously detected at Bonneville Dam (rkm 234) during intensive sampling periods, 2000-2022.</a:t>
            </a:r>
            <a:b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258" y="1133214"/>
            <a:ext cx="5355771" cy="4941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Trawl Improvements - 2023</a:t>
            </a:r>
            <a:endParaRPr/>
          </a:p>
        </p:txBody>
      </p:sp>
      <p:sp>
        <p:nvSpPr>
          <p:cNvPr id="187" name="Google Shape;187;p11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8" name="Google Shape;18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2026" y="582923"/>
            <a:ext cx="2202575" cy="4124543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1"/>
          <p:cNvSpPr txBox="1"/>
          <p:nvPr>
            <p:ph idx="1" type="body"/>
          </p:nvPr>
        </p:nvSpPr>
        <p:spPr>
          <a:xfrm>
            <a:off x="457200" y="1326853"/>
            <a:ext cx="5901267" cy="1980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400"/>
              <a:t>Antenna arrays were replaced in 2021 but tuned to utilized the deprecated FS1001-M</a:t>
            </a:r>
            <a:endParaRPr/>
          </a:p>
          <a:p>
            <a:pPr indent="0" lvl="0" marL="0" rtl="0" algn="l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400"/>
              <a:t>Replace the FS1001-M with the newly developed IS1001-MUX, modifying the antennas to accept either unit allowing us to revert if needed</a:t>
            </a:r>
            <a:endParaRPr/>
          </a:p>
          <a:p>
            <a:pPr indent="-154940" lvl="0" marL="342900" rtl="0" algn="l">
              <a:spcBef>
                <a:spcPts val="592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descr="Matrix07_063" id="190" name="Google Shape;190;p11"/>
          <p:cNvPicPr preferRelativeResize="0"/>
          <p:nvPr/>
        </p:nvPicPr>
        <p:blipFill rotWithShape="1">
          <a:blip r:embed="rId4">
            <a:alphaModFix/>
          </a:blip>
          <a:srcRect b="4176" l="10930" r="0" t="0"/>
          <a:stretch/>
        </p:blipFill>
        <p:spPr>
          <a:xfrm>
            <a:off x="1938868" y="3386312"/>
            <a:ext cx="3598332" cy="281154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Pile Dikes</a:t>
            </a:r>
            <a:endParaRPr/>
          </a:p>
        </p:txBody>
      </p:sp>
      <p:sp>
        <p:nvSpPr>
          <p:cNvPr id="196" name="Google Shape;196;p12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U:\Pile Dike\Pile Dike Pictures\IMG_3042.JPG" id="197" name="Google Shape;19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68295" y="3526367"/>
            <a:ext cx="604901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:\Pile Dike\Pile Dike Pictures\IMG_2977.JPG" id="198" name="Google Shape;19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4266" y="1337260"/>
            <a:ext cx="5130800" cy="249898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2"/>
          <p:cNvSpPr txBox="1"/>
          <p:nvPr/>
        </p:nvSpPr>
        <p:spPr>
          <a:xfrm>
            <a:off x="5860675" y="1337260"/>
            <a:ext cx="100700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RM 22.75</a:t>
            </a:r>
            <a:endParaRPr/>
          </a:p>
        </p:txBody>
      </p:sp>
      <p:sp>
        <p:nvSpPr>
          <p:cNvPr id="200" name="Google Shape;200;p12"/>
          <p:cNvSpPr txBox="1"/>
          <p:nvPr/>
        </p:nvSpPr>
        <p:spPr>
          <a:xfrm>
            <a:off x="1861288" y="5671965"/>
            <a:ext cx="100700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RM 63.62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PD7</a:t>
            </a:r>
            <a:endParaRPr/>
          </a:p>
        </p:txBody>
      </p:sp>
      <p:sp>
        <p:nvSpPr>
          <p:cNvPr id="206" name="Google Shape;206;p13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7" name="Google Shape;20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600" y="3606892"/>
            <a:ext cx="4377266" cy="2658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47375" y="4334438"/>
            <a:ext cx="2899160" cy="1840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3"/>
          <p:cNvPicPr preferRelativeResize="0"/>
          <p:nvPr/>
        </p:nvPicPr>
        <p:blipFill rotWithShape="1">
          <a:blip r:embed="rId5">
            <a:alphaModFix/>
          </a:blip>
          <a:srcRect b="37568" l="24493" r="8251" t="3195"/>
          <a:stretch/>
        </p:blipFill>
        <p:spPr>
          <a:xfrm>
            <a:off x="1791015" y="206118"/>
            <a:ext cx="4380225" cy="303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3"/>
          <p:cNvPicPr preferRelativeResize="0"/>
          <p:nvPr/>
        </p:nvPicPr>
        <p:blipFill rotWithShape="1">
          <a:blip r:embed="rId6">
            <a:alphaModFix/>
          </a:blip>
          <a:srcRect b="0" l="18235" r="0" t="0"/>
          <a:stretch/>
        </p:blipFill>
        <p:spPr>
          <a:xfrm>
            <a:off x="5618672" y="845163"/>
            <a:ext cx="3170148" cy="321614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3"/>
          <p:cNvSpPr txBox="1"/>
          <p:nvPr/>
        </p:nvSpPr>
        <p:spPr>
          <a:xfrm>
            <a:off x="7816831" y="1151845"/>
            <a:ext cx="6294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Flow</a:t>
            </a:r>
            <a:endParaRPr/>
          </a:p>
        </p:txBody>
      </p:sp>
      <p:cxnSp>
        <p:nvCxnSpPr>
          <p:cNvPr id="212" name="Google Shape;212;p13"/>
          <p:cNvCxnSpPr/>
          <p:nvPr/>
        </p:nvCxnSpPr>
        <p:spPr>
          <a:xfrm rot="10800000">
            <a:off x="7391400" y="1723505"/>
            <a:ext cx="1295400" cy="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PD6</a:t>
            </a:r>
            <a:endParaRPr/>
          </a:p>
        </p:txBody>
      </p:sp>
      <p:sp>
        <p:nvSpPr>
          <p:cNvPr id="218" name="Google Shape;218;p14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9" name="Google Shape;21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800" y="1278467"/>
            <a:ext cx="6369345" cy="447055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4"/>
          <p:cNvSpPr/>
          <p:nvPr/>
        </p:nvSpPr>
        <p:spPr>
          <a:xfrm rot="7097699">
            <a:off x="6525596" y="3549934"/>
            <a:ext cx="213212" cy="1320800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009BAE"/>
              </a:gs>
              <a:gs pos="100000">
                <a:srgbClr val="9AE0F2"/>
              </a:gs>
            </a:gsLst>
            <a:lin ang="16200000" scaled="0"/>
          </a:gradFill>
          <a:ln cap="flat" cmpd="sng" w="9525">
            <a:solidFill>
              <a:srgbClr val="008797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PD6 Antenna Orientation, 2022</a:t>
            </a:r>
            <a:endParaRPr/>
          </a:p>
        </p:txBody>
      </p:sp>
      <p:sp>
        <p:nvSpPr>
          <p:cNvPr id="226" name="Google Shape;226;p15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7" name="Google Shape;227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11911"/>
          <a:stretch/>
        </p:blipFill>
        <p:spPr>
          <a:xfrm>
            <a:off x="912043" y="1242605"/>
            <a:ext cx="7319913" cy="5003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6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PD6 detections and up-time</a:t>
            </a:r>
            <a:endParaRPr/>
          </a:p>
        </p:txBody>
      </p:sp>
      <p:sp>
        <p:nvSpPr>
          <p:cNvPr id="233" name="Google Shape;233;p16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4" name="Google Shape;23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384" y="1044111"/>
            <a:ext cx="5568098" cy="368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04933" y="3497639"/>
            <a:ext cx="3505994" cy="2750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PD6</a:t>
            </a:r>
            <a:endParaRPr/>
          </a:p>
        </p:txBody>
      </p:sp>
      <p:sp>
        <p:nvSpPr>
          <p:cNvPr id="241" name="Google Shape;241;p17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2" name="Google Shape;24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8487" y="1337240"/>
            <a:ext cx="5458884" cy="188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8487" y="3798728"/>
            <a:ext cx="6287180" cy="1893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5a93df44fe_3_0"/>
          <p:cNvSpPr txBox="1"/>
          <p:nvPr>
            <p:ph type="title"/>
          </p:nvPr>
        </p:nvSpPr>
        <p:spPr>
          <a:xfrm>
            <a:off x="3201682" y="1141666"/>
            <a:ext cx="5485200" cy="139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g15a93df44fe_3_0"/>
          <p:cNvSpPr txBox="1"/>
          <p:nvPr>
            <p:ph idx="1" type="body"/>
          </p:nvPr>
        </p:nvSpPr>
        <p:spPr>
          <a:xfrm>
            <a:off x="3201988" y="2707457"/>
            <a:ext cx="5484900" cy="122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g15a93df44fe_3_0"/>
          <p:cNvSpPr txBox="1"/>
          <p:nvPr>
            <p:ph idx="2" type="body"/>
          </p:nvPr>
        </p:nvSpPr>
        <p:spPr>
          <a:xfrm>
            <a:off x="463550" y="3118590"/>
            <a:ext cx="1293900" cy="752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15a93df44fe_3_0"/>
          <p:cNvSpPr txBox="1"/>
          <p:nvPr>
            <p:ph idx="3" type="body"/>
          </p:nvPr>
        </p:nvSpPr>
        <p:spPr>
          <a:xfrm>
            <a:off x="3201988" y="4282303"/>
            <a:ext cx="5484900" cy="577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8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PD6 Antenna Orientation, 2022</a:t>
            </a:r>
            <a:endParaRPr/>
          </a:p>
        </p:txBody>
      </p:sp>
      <p:sp>
        <p:nvSpPr>
          <p:cNvPr id="249" name="Google Shape;249;p18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0" name="Google Shape;25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27133" y="1583028"/>
            <a:ext cx="3469383" cy="4075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8"/>
          <p:cNvPicPr preferRelativeResize="0"/>
          <p:nvPr/>
        </p:nvPicPr>
        <p:blipFill rotWithShape="1">
          <a:blip r:embed="rId4">
            <a:alphaModFix/>
          </a:blip>
          <a:srcRect b="0" l="519" r="0" t="0"/>
          <a:stretch/>
        </p:blipFill>
        <p:spPr>
          <a:xfrm>
            <a:off x="1035050" y="3666134"/>
            <a:ext cx="3672418" cy="2688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7700" y="1096324"/>
            <a:ext cx="4648200" cy="2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9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Proposed Pile Dike sites in 2023</a:t>
            </a:r>
            <a:endParaRPr/>
          </a:p>
        </p:txBody>
      </p:sp>
      <p:sp>
        <p:nvSpPr>
          <p:cNvPr id="258" name="Google Shape;258;p19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9" name="Google Shape;259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37" y="1253764"/>
            <a:ext cx="9069525" cy="470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0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PD5 (To be installed)</a:t>
            </a:r>
            <a:endParaRPr/>
          </a:p>
        </p:txBody>
      </p:sp>
      <p:sp>
        <p:nvSpPr>
          <p:cNvPr id="265" name="Google Shape;265;p20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6" name="Google Shape;26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857" y="1133214"/>
            <a:ext cx="5716453" cy="363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1729" y="2325007"/>
            <a:ext cx="5054600" cy="3797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8" name="Google Shape;268;p20"/>
          <p:cNvCxnSpPr/>
          <p:nvPr/>
        </p:nvCxnSpPr>
        <p:spPr>
          <a:xfrm rot="10800000">
            <a:off x="2699657" y="2764971"/>
            <a:ext cx="1152072" cy="664029"/>
          </a:xfrm>
          <a:prstGeom prst="straightConnector1">
            <a:avLst/>
          </a:prstGeom>
          <a:noFill/>
          <a:ln cap="flat" cmpd="sng" w="57150">
            <a:solidFill>
              <a:schemeClr val="accent3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1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Future Pile Dike Antenna Arrays</a:t>
            </a:r>
            <a:endParaRPr/>
          </a:p>
        </p:txBody>
      </p:sp>
      <p:sp>
        <p:nvSpPr>
          <p:cNvPr id="274" name="Google Shape;274;p21"/>
          <p:cNvSpPr txBox="1"/>
          <p:nvPr>
            <p:ph idx="1" type="body"/>
          </p:nvPr>
        </p:nvSpPr>
        <p:spPr>
          <a:xfrm>
            <a:off x="457200" y="1207293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600"/>
              <a:t>Planned expansion to 3 sites in 2023 (PD5, PD6, PD7)</a:t>
            </a:r>
            <a:endParaRPr/>
          </a:p>
          <a:p>
            <a:pPr indent="-285750" lvl="1" marL="742950" rtl="0" algn="l">
              <a:spcBef>
                <a:spcPts val="34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000"/>
              <a:t>Exploring pile dikes of different orientations to flow</a:t>
            </a:r>
            <a:endParaRPr/>
          </a:p>
          <a:p>
            <a:pPr indent="-285750" lvl="1" marL="742950" rtl="0" algn="l">
              <a:spcBef>
                <a:spcPts val="34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000"/>
              <a:t>Observe for bias</a:t>
            </a:r>
            <a:endParaRPr/>
          </a:p>
          <a:p>
            <a:pPr indent="0" lvl="1" marL="457200" rtl="0" algn="l">
              <a:spcBef>
                <a:spcPts val="374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sz="2200"/>
          </a:p>
          <a:p>
            <a:pPr indent="-342900" lvl="0" marL="342900" rtl="0" algn="l">
              <a:spcBef>
                <a:spcPts val="442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600"/>
              <a:t>New site “PD6” installed in 2022</a:t>
            </a:r>
            <a:endParaRPr/>
          </a:p>
          <a:p>
            <a:pPr indent="-285750" lvl="1" marL="742950" rtl="0" algn="l">
              <a:spcBef>
                <a:spcPts val="34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000"/>
              <a:t>Detected ~33% of PIT Trawl detections</a:t>
            </a:r>
            <a:endParaRPr/>
          </a:p>
          <a:p>
            <a:pPr indent="-285750" lvl="1" marL="742950" rtl="0" algn="l">
              <a:spcBef>
                <a:spcPts val="34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000"/>
              <a:t>3:1 detection ratio of Chinook:steelhead </a:t>
            </a:r>
            <a:endParaRPr/>
          </a:p>
          <a:p>
            <a:pPr indent="0" lvl="1" marL="457200" rtl="0" algn="l">
              <a:spcBef>
                <a:spcPts val="34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442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600"/>
              <a:t>Increase Site resiliency </a:t>
            </a:r>
            <a:endParaRPr/>
          </a:p>
          <a:p>
            <a:pPr indent="-285750" lvl="1" marL="742950" rtl="0" algn="l">
              <a:spcBef>
                <a:spcPts val="34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000"/>
              <a:t>Electronics are prone to damage from high flows and debris loads</a:t>
            </a:r>
            <a:endParaRPr/>
          </a:p>
          <a:p>
            <a:pPr indent="-285750" lvl="1" marL="742950" rtl="0" algn="l">
              <a:spcBef>
                <a:spcPts val="34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000"/>
              <a:t>Currently evaluating HDPE antennas to better withstand high flows and debris loading</a:t>
            </a:r>
            <a:endParaRPr/>
          </a:p>
          <a:p>
            <a:pPr indent="0" lvl="1" marL="457200" rtl="0" algn="l">
              <a:spcBef>
                <a:spcPts val="34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442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600"/>
              <a:t>New electronics barge design </a:t>
            </a:r>
            <a:endParaRPr/>
          </a:p>
          <a:p>
            <a:pPr indent="-285750" lvl="1" marL="742950" rtl="0" algn="l">
              <a:spcBef>
                <a:spcPts val="34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000"/>
              <a:t>System no longer requires a large king pile</a:t>
            </a:r>
            <a:endParaRPr/>
          </a:p>
          <a:p>
            <a:pPr indent="-285750" lvl="1" marL="742950" rtl="0" algn="l">
              <a:spcBef>
                <a:spcPts val="34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000"/>
              <a:t>New solar charge controllers and DC-DC converters improve power efficiency, reducing costs</a:t>
            </a:r>
            <a:endParaRPr/>
          </a:p>
          <a:p>
            <a:pPr indent="-170180" lvl="0" marL="342900" rtl="0" algn="l">
              <a:spcBef>
                <a:spcPts val="544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75" name="Google Shape;275;p21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2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Flexible Array</a:t>
            </a:r>
            <a:endParaRPr/>
          </a:p>
        </p:txBody>
      </p:sp>
      <p:pic>
        <p:nvPicPr>
          <p:cNvPr id="281" name="Google Shape;28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2230" y="3791183"/>
            <a:ext cx="3204570" cy="176457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2"/>
          <p:cNvSpPr txBox="1"/>
          <p:nvPr>
            <p:ph idx="1" type="body"/>
          </p:nvPr>
        </p:nvSpPr>
        <p:spPr>
          <a:xfrm>
            <a:off x="457200" y="1364187"/>
            <a:ext cx="8229600" cy="46750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/>
              <a:t>Will operate in tandem with PIT Trawl and pile dike sites in 2023</a:t>
            </a:r>
            <a:endParaRPr/>
          </a:p>
          <a:p>
            <a:pPr indent="-285750" lvl="1" marL="742950" rtl="0" algn="l">
              <a:spcBef>
                <a:spcPts val="31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000"/>
              <a:t>Six 8x20’ antennas connected horizontally in series</a:t>
            </a:r>
            <a:endParaRPr/>
          </a:p>
          <a:p>
            <a:pPr indent="-285750" lvl="1" marL="742950" rtl="0" algn="l">
              <a:spcBef>
                <a:spcPts val="31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000"/>
              <a:t>Daylight sampling 5 days per week to maximize juvenile steelhead detections</a:t>
            </a:r>
            <a:endParaRPr/>
          </a:p>
          <a:p>
            <a:pPr indent="-285750" lvl="1" marL="742950" rtl="0" algn="l">
              <a:spcBef>
                <a:spcPts val="31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000"/>
              <a:t>During 10 day tandem sampling, in 2016, a 6 antenna array detected 103% of TWX steelhead detections</a:t>
            </a:r>
            <a:endParaRPr/>
          </a:p>
          <a:p>
            <a:pPr indent="-285781" lvl="1" marL="742950" rtl="0" algn="l">
              <a:spcBef>
                <a:spcPts val="325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b="1" lang="en-US" sz="2100"/>
              <a:t>6:1 detection ratio of steelhead:Chinook</a:t>
            </a:r>
            <a:endParaRPr b="1" sz="2100"/>
          </a:p>
          <a:p>
            <a:pPr indent="-342900" lvl="0" marL="342900" rtl="0" algn="l">
              <a:spcBef>
                <a:spcPts val="496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/>
              <a:t>Simplify deployment and retrieval methods</a:t>
            </a:r>
            <a:endParaRPr/>
          </a:p>
          <a:p>
            <a:pPr indent="-285750" lvl="1" marL="742950" rtl="0" algn="l">
              <a:spcBef>
                <a:spcPts val="31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000"/>
              <a:t>Reduce the risk of entanglement, personnel injury, and improper array orientation</a:t>
            </a:r>
            <a:endParaRPr/>
          </a:p>
          <a:p>
            <a:pPr indent="-285750" lvl="1" marL="742950" rtl="0" algn="l">
              <a:spcBef>
                <a:spcPts val="31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000"/>
              <a:t>Currently testing deployment/retrieval from a net reel</a:t>
            </a:r>
            <a:endParaRPr/>
          </a:p>
          <a:p>
            <a:pPr indent="-342900" lvl="0" marL="342900" rtl="0" algn="l">
              <a:spcBef>
                <a:spcPts val="496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/>
              <a:t>New capsules </a:t>
            </a:r>
            <a:endParaRPr/>
          </a:p>
          <a:p>
            <a:pPr indent="-285750" lvl="1" marL="742950" rtl="0" algn="l">
              <a:spcBef>
                <a:spcPts val="31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000"/>
              <a:t>Designed specifically for the Towed Array </a:t>
            </a:r>
            <a:endParaRPr/>
          </a:p>
          <a:p>
            <a:pPr indent="-285750" lvl="1" marL="742950" rtl="0" algn="l">
              <a:spcBef>
                <a:spcPts val="31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000"/>
              <a:t>Better cable strain relief at attachment points </a:t>
            </a:r>
            <a:endParaRPr/>
          </a:p>
          <a:p>
            <a:pPr indent="-285750" lvl="1" marL="742950" rtl="0" algn="l">
              <a:spcBef>
                <a:spcPts val="31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000"/>
              <a:t>Allows for the use of net reel for ease deployment/retrieval</a:t>
            </a:r>
            <a:endParaRPr/>
          </a:p>
          <a:p>
            <a:pPr indent="-342900" lvl="0" marL="342900" rtl="0" algn="l">
              <a:spcBef>
                <a:spcPts val="496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/>
              <a:t>Scalable</a:t>
            </a:r>
            <a:endParaRPr/>
          </a:p>
          <a:p>
            <a:pPr indent="-285781" lvl="1" marL="742950" rtl="0" algn="l">
              <a:spcBef>
                <a:spcPts val="325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100"/>
              <a:t>Unlike the TWX system, the FACA can be easily scaled</a:t>
            </a:r>
            <a:endParaRPr/>
          </a:p>
          <a:p>
            <a:pPr indent="0" lvl="1" marL="457200" rtl="0" algn="l">
              <a:spcBef>
                <a:spcPts val="496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1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sz="2000"/>
          </a:p>
          <a:p>
            <a:pPr indent="-187325" lvl="1" marL="742950" rtl="0" algn="l">
              <a:spcBef>
                <a:spcPts val="31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sz="2000"/>
          </a:p>
          <a:p>
            <a:pPr indent="-128269" lvl="1" marL="742950" rtl="0" algn="l">
              <a:spcBef>
                <a:spcPts val="496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/>
          </a:p>
          <a:p>
            <a:pPr indent="-185420" lvl="0" marL="342900" rtl="0" algn="l">
              <a:spcBef>
                <a:spcPts val="496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83" name="Google Shape;283;p22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Flexible Array</a:t>
            </a:r>
            <a:endParaRPr/>
          </a:p>
        </p:txBody>
      </p:sp>
      <p:sp>
        <p:nvSpPr>
          <p:cNvPr id="289" name="Google Shape;289;p23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0" name="Google Shape;29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2202" y="241906"/>
            <a:ext cx="4224810" cy="2858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6535" y="3197548"/>
            <a:ext cx="4523208" cy="3060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6966" y="2008079"/>
            <a:ext cx="2771301" cy="3695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4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Proposed Sampling 2023 and 2024</a:t>
            </a:r>
            <a:endParaRPr/>
          </a:p>
        </p:txBody>
      </p:sp>
      <p:sp>
        <p:nvSpPr>
          <p:cNvPr id="298" name="Google Shape;298;p24"/>
          <p:cNvSpPr txBox="1"/>
          <p:nvPr>
            <p:ph idx="1" type="body"/>
          </p:nvPr>
        </p:nvSpPr>
        <p:spPr>
          <a:xfrm>
            <a:off x="457200" y="1538890"/>
            <a:ext cx="8229600" cy="38068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/>
              <a:t>Direct comparison between PIT Trawl and a combination of pile dike arrays and towed flexible system. </a:t>
            </a:r>
            <a:endParaRPr/>
          </a:p>
          <a:p>
            <a:pPr indent="-285750" lvl="1" marL="742950" rtl="0" algn="l">
              <a:spcBef>
                <a:spcPts val="34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000"/>
              <a:t>Operate at least 3 pile dike sites </a:t>
            </a:r>
            <a:endParaRPr/>
          </a:p>
          <a:p>
            <a:pPr indent="-285750" lvl="1" marL="742950" rtl="0" algn="l">
              <a:spcBef>
                <a:spcPts val="34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000"/>
              <a:t>Sample PIT Trawl as normal (24/7)</a:t>
            </a:r>
            <a:endParaRPr/>
          </a:p>
          <a:p>
            <a:pPr indent="-285750" lvl="1" marL="742950" rtl="0" algn="l">
              <a:spcBef>
                <a:spcPts val="34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000"/>
              <a:t>Sample towed flexible system 5 days/wk during daylight hours to maximize steelhead detections</a:t>
            </a:r>
            <a:endParaRPr/>
          </a:p>
          <a:p>
            <a:pPr indent="0" lvl="1" marL="457200" rtl="0" algn="l">
              <a:spcBef>
                <a:spcPts val="34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51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3000"/>
              <a:t>Assess outcomes from 2023 and 2024 to determine best method(s) to achieve future detection goals of 3-5% </a:t>
            </a:r>
            <a:endParaRPr/>
          </a:p>
          <a:p>
            <a:pPr indent="0" lvl="0" marL="0" rtl="0" algn="l">
              <a:spcBef>
                <a:spcPts val="51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sz="3000"/>
          </a:p>
          <a:p>
            <a:pPr indent="-342900" lvl="0" marL="342900" rtl="0" algn="l">
              <a:spcBef>
                <a:spcPts val="51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3000"/>
              <a:t>Adapt accordingly – try other systems and locations</a:t>
            </a:r>
            <a:endParaRPr/>
          </a:p>
          <a:p>
            <a:pPr indent="-170180" lvl="0" marL="342900" rtl="0" algn="l">
              <a:spcBef>
                <a:spcPts val="544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99" name="Google Shape;299;p24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Bonneville PIT</a:t>
            </a:r>
            <a:endParaRPr/>
          </a:p>
        </p:txBody>
      </p:sp>
      <p:sp>
        <p:nvSpPr>
          <p:cNvPr id="305" name="Google Shape;305;p25"/>
          <p:cNvSpPr txBox="1"/>
          <p:nvPr>
            <p:ph idx="1" type="body"/>
          </p:nvPr>
        </p:nvSpPr>
        <p:spPr>
          <a:xfrm>
            <a:off x="321733" y="1271149"/>
            <a:ext cx="4809067" cy="1685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800"/>
              <a:t>Ten locations were evaluated in 2019 EDR “Juvenile PIT Tag Detection Prototype for Precision Increase”</a:t>
            </a:r>
            <a:endParaRPr/>
          </a:p>
          <a:p>
            <a:pPr indent="0" lvl="0" marL="0" rtl="0" algn="l">
              <a:spcBef>
                <a:spcPts val="35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sz="2800"/>
          </a:p>
          <a:p>
            <a:pPr indent="-342900" lvl="0" marL="342900" rtl="0" algn="l">
              <a:spcBef>
                <a:spcPts val="35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800"/>
              <a:t>ITS fully wired at $1.14M* with an estimated 3.8% increase</a:t>
            </a:r>
            <a:endParaRPr/>
          </a:p>
          <a:p>
            <a:pPr indent="0" lvl="1" marL="457200" rtl="0" algn="l">
              <a:spcBef>
                <a:spcPts val="187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en-US" sz="1500"/>
              <a:t>* - 2019 dollars</a:t>
            </a:r>
            <a:endParaRPr/>
          </a:p>
        </p:txBody>
      </p:sp>
      <p:sp>
        <p:nvSpPr>
          <p:cNvPr id="306" name="Google Shape;306;p25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7" name="Google Shape;30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94383"/>
            <a:ext cx="9144000" cy="3122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4866" y="380999"/>
            <a:ext cx="3478179" cy="2455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Bonneville I&amp;TS</a:t>
            </a:r>
            <a:endParaRPr/>
          </a:p>
        </p:txBody>
      </p:sp>
      <p:sp>
        <p:nvSpPr>
          <p:cNvPr id="315" name="Google Shape;315;p26"/>
          <p:cNvSpPr txBox="1"/>
          <p:nvPr>
            <p:ph idx="1" type="body"/>
          </p:nvPr>
        </p:nvSpPr>
        <p:spPr>
          <a:xfrm>
            <a:off x="420324" y="3928800"/>
            <a:ext cx="5921829" cy="1715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 sz="1800"/>
              <a:t>PSMFC/NOAA design, based on GRS antennas and stainless steel structural housing as antenna shield</a:t>
            </a:r>
            <a:endParaRPr/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 sz="1800"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 sz="1800"/>
              <a:t>Prototype antenna and wet and dry testing completed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 sz="1800"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 sz="1800"/>
              <a:t>ACOE needs to review the PSMFC design drawings</a:t>
            </a:r>
            <a:endParaRPr/>
          </a:p>
        </p:txBody>
      </p:sp>
      <p:sp>
        <p:nvSpPr>
          <p:cNvPr id="316" name="Google Shape;316;p26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7" name="Google Shape;31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8021" y="457200"/>
            <a:ext cx="5240954" cy="293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0324" y="1009716"/>
            <a:ext cx="3516460" cy="261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79029" y="3363102"/>
            <a:ext cx="2460171" cy="2846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7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McNary</a:t>
            </a:r>
            <a:endParaRPr/>
          </a:p>
        </p:txBody>
      </p:sp>
      <p:sp>
        <p:nvSpPr>
          <p:cNvPr id="325" name="Google Shape;325;p27"/>
          <p:cNvSpPr txBox="1"/>
          <p:nvPr>
            <p:ph idx="1" type="body"/>
          </p:nvPr>
        </p:nvSpPr>
        <p:spPr>
          <a:xfrm>
            <a:off x="457200" y="4061035"/>
            <a:ext cx="8229600" cy="124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/>
              <a:t>NOAA estimates in 2021 nearly 500k tagged fish pass MCN undetected, mostly through spillways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/>
              <a:t>2021 MCJ detected 25,632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326" name="Google Shape;326;p27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7" name="Google Shape;32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0209" y="398783"/>
            <a:ext cx="5327327" cy="29700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28" name="Google Shape;328;p27"/>
          <p:cNvGraphicFramePr/>
          <p:nvPr/>
        </p:nvGraphicFramePr>
        <p:xfrm>
          <a:off x="62818" y="1463225"/>
          <a:ext cx="3625516" cy="1964034"/>
        </p:xfrm>
        <a:graphic>
          <a:graphicData uri="http://schemas.openxmlformats.org/drawingml/2006/chart">
            <c:chart r:id="rId4"/>
          </a:graphicData>
        </a:graphic>
      </p:graphicFrame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5a93df44fe_3_8"/>
          <p:cNvSpPr txBox="1"/>
          <p:nvPr>
            <p:ph type="title"/>
          </p:nvPr>
        </p:nvSpPr>
        <p:spPr>
          <a:xfrm>
            <a:off x="3201682" y="1141666"/>
            <a:ext cx="5485200" cy="139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15a93df44fe_3_8"/>
          <p:cNvSpPr txBox="1"/>
          <p:nvPr>
            <p:ph idx="1" type="body"/>
          </p:nvPr>
        </p:nvSpPr>
        <p:spPr>
          <a:xfrm>
            <a:off x="3201988" y="2707457"/>
            <a:ext cx="5484900" cy="122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g15a93df44fe_3_8"/>
          <p:cNvSpPr txBox="1"/>
          <p:nvPr>
            <p:ph idx="2" type="body"/>
          </p:nvPr>
        </p:nvSpPr>
        <p:spPr>
          <a:xfrm>
            <a:off x="463550" y="3118590"/>
            <a:ext cx="1293900" cy="752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g15a93df44fe_3_8"/>
          <p:cNvSpPr txBox="1"/>
          <p:nvPr>
            <p:ph idx="3" type="body"/>
          </p:nvPr>
        </p:nvSpPr>
        <p:spPr>
          <a:xfrm>
            <a:off x="3201988" y="4282303"/>
            <a:ext cx="5484900" cy="577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8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McNary</a:t>
            </a:r>
            <a:endParaRPr/>
          </a:p>
        </p:txBody>
      </p:sp>
      <p:sp>
        <p:nvSpPr>
          <p:cNvPr id="334" name="Google Shape;334;p28"/>
          <p:cNvSpPr txBox="1"/>
          <p:nvPr>
            <p:ph idx="1" type="body"/>
          </p:nvPr>
        </p:nvSpPr>
        <p:spPr>
          <a:xfrm>
            <a:off x="745067" y="4601765"/>
            <a:ext cx="5977466" cy="165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/>
              <a:t>Options for increasing detections at MCN include:</a:t>
            </a:r>
            <a:endParaRPr/>
          </a:p>
          <a:p>
            <a:pPr indent="-285750" lvl="1" marL="742950" rtl="0" algn="l">
              <a:spcBef>
                <a:spcPts val="352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/>
              <a:t>PIT barge in forebay or tailrace</a:t>
            </a:r>
            <a:endParaRPr/>
          </a:p>
          <a:p>
            <a:pPr indent="-285750" lvl="1" marL="742950" rtl="0" algn="l">
              <a:spcBef>
                <a:spcPts val="352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/>
              <a:t>FACA style system could be operated in forebay or tailrace</a:t>
            </a:r>
            <a:endParaRPr/>
          </a:p>
          <a:p>
            <a:pPr indent="-285750" lvl="1" marL="742950" rtl="0" algn="l">
              <a:spcBef>
                <a:spcPts val="352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/>
              <a:t>FIN antennas on MCJ outfall structure</a:t>
            </a:r>
            <a:endParaRPr/>
          </a:p>
          <a:p>
            <a:pPr indent="-285750" lvl="1" marL="742950" rtl="0" algn="l">
              <a:spcBef>
                <a:spcPts val="352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/>
              <a:t>Spillway detection</a:t>
            </a:r>
            <a:endParaRPr/>
          </a:p>
        </p:txBody>
      </p:sp>
      <p:sp>
        <p:nvSpPr>
          <p:cNvPr id="335" name="Google Shape;335;p28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6" name="Google Shape;33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5067" y="1109622"/>
            <a:ext cx="7645399" cy="3390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9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McNary</a:t>
            </a:r>
            <a:endParaRPr/>
          </a:p>
        </p:txBody>
      </p:sp>
      <p:sp>
        <p:nvSpPr>
          <p:cNvPr id="343" name="Google Shape;343;p29"/>
          <p:cNvSpPr txBox="1"/>
          <p:nvPr>
            <p:ph idx="1" type="body"/>
          </p:nvPr>
        </p:nvSpPr>
        <p:spPr>
          <a:xfrm>
            <a:off x="457202" y="3953401"/>
            <a:ext cx="3176647" cy="1398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 sz="2000"/>
              <a:t>Year-round detection possible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 sz="2000"/>
              <a:t>Manageable depths across the entire structure</a:t>
            </a:r>
            <a:endParaRPr/>
          </a:p>
        </p:txBody>
      </p:sp>
      <p:sp>
        <p:nvSpPr>
          <p:cNvPr id="344" name="Google Shape;344;p29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5" name="Google Shape;34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7320" y="1346079"/>
            <a:ext cx="3465191" cy="1581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40075" y="1541353"/>
            <a:ext cx="2165186" cy="131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7381" y="1541353"/>
            <a:ext cx="2322694" cy="228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47250" y="2983297"/>
            <a:ext cx="5305261" cy="2030207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9"/>
          <p:cNvSpPr txBox="1"/>
          <p:nvPr/>
        </p:nvSpPr>
        <p:spPr>
          <a:xfrm>
            <a:off x="6915761" y="5013504"/>
            <a:ext cx="193675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00">
                <a:solidFill>
                  <a:srgbClr val="1995FE"/>
                </a:solidFill>
                <a:latin typeface="Arial Narrow"/>
                <a:ea typeface="Arial Narrow"/>
                <a:cs typeface="Arial Narrow"/>
                <a:sym typeface="Arial Narrow"/>
              </a:rPr>
              <a:t>IIHR-Hydroscience &amp; Engineering, University of Iowa</a:t>
            </a:r>
            <a:endParaRPr/>
          </a:p>
        </p:txBody>
      </p:sp>
      <p:sp>
        <p:nvSpPr>
          <p:cNvPr id="350" name="Google Shape;350;p29"/>
          <p:cNvSpPr txBox="1"/>
          <p:nvPr/>
        </p:nvSpPr>
        <p:spPr>
          <a:xfrm>
            <a:off x="457202" y="5284279"/>
            <a:ext cx="8229598" cy="1398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24 – 48” concrete pilings with 50’ spacing extending 1200’ into the river</a:t>
            </a:r>
            <a:endParaRPr/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Option to target certain passage routes based on previous hydraulic and active tag studies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0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McNary</a:t>
            </a:r>
            <a:endParaRPr/>
          </a:p>
        </p:txBody>
      </p:sp>
      <p:sp>
        <p:nvSpPr>
          <p:cNvPr id="356" name="Google Shape;356;p30"/>
          <p:cNvSpPr txBox="1"/>
          <p:nvPr>
            <p:ph idx="1" type="body"/>
          </p:nvPr>
        </p:nvSpPr>
        <p:spPr>
          <a:xfrm>
            <a:off x="457200" y="3812488"/>
            <a:ext cx="5587999" cy="19390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 sz="2000"/>
              <a:t>FS3001 with remote control ~ 60” single side RR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 sz="2000"/>
              <a:t>IS1001 as a low cost option ~ 30” single side RR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 sz="2000"/>
              <a:t>Placed in areas recognized as likely routes for fish passage from locations of interest (i.e. turbines, TSW, etc.)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 sz="2000"/>
              <a:t>Estimated cost ~$3.3m to get back to 15% detection rate</a:t>
            </a:r>
            <a:endParaRPr/>
          </a:p>
        </p:txBody>
      </p:sp>
      <p:sp>
        <p:nvSpPr>
          <p:cNvPr id="357" name="Google Shape;357;p30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58" name="Google Shape;35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5905" y="1188586"/>
            <a:ext cx="5174853" cy="244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16490" y="2982466"/>
            <a:ext cx="2505260" cy="1444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96716" y="4731020"/>
            <a:ext cx="2525034" cy="145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75033" y="3339352"/>
            <a:ext cx="1168400" cy="12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75032" y="5093208"/>
            <a:ext cx="1168400" cy="12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44133" y="2797297"/>
            <a:ext cx="1168400" cy="33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84920" y="4541940"/>
            <a:ext cx="1168400" cy="33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968105" y="227318"/>
            <a:ext cx="1382255" cy="2732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1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1" name="Google Shape;37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61712" y="4723348"/>
            <a:ext cx="2398796" cy="145169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1"/>
          <p:cNvSpPr txBox="1"/>
          <p:nvPr>
            <p:ph idx="1" type="body"/>
          </p:nvPr>
        </p:nvSpPr>
        <p:spPr>
          <a:xfrm>
            <a:off x="320784" y="5016591"/>
            <a:ext cx="4888141" cy="93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325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6200"/>
              <a:t>Read range of 60” could capture approximately 30% of the water with two antennas</a:t>
            </a:r>
            <a:endParaRPr/>
          </a:p>
          <a:p>
            <a:pPr indent="-285750" lvl="1" marL="742950" rtl="0" algn="l">
              <a:spcBef>
                <a:spcPts val="403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6200"/>
              <a:t>Estimated cost ~ $900k</a:t>
            </a:r>
            <a:endParaRPr/>
          </a:p>
          <a:p>
            <a:pPr indent="0" lvl="0" marL="0" rtl="0" algn="l">
              <a:spcBef>
                <a:spcPts val="208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373" name="Google Shape;373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61712" y="2728200"/>
            <a:ext cx="2325088" cy="191833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1"/>
          <p:cNvSpPr txBox="1"/>
          <p:nvPr/>
        </p:nvSpPr>
        <p:spPr>
          <a:xfrm>
            <a:off x="320785" y="3298123"/>
            <a:ext cx="4888141" cy="946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320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Read range of 60” could capture approximately 20% of the water with one fin antenna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Estimated cost ~ $800k</a:t>
            </a:r>
            <a:endParaRPr/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t/>
            </a:r>
            <a:endParaRPr sz="320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75" name="Google Shape;375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50054" y="160712"/>
            <a:ext cx="2199213" cy="2490674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1"/>
          <p:cNvSpPr txBox="1"/>
          <p:nvPr/>
        </p:nvSpPr>
        <p:spPr>
          <a:xfrm>
            <a:off x="368912" y="1580514"/>
            <a:ext cx="4954201" cy="1147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-US" sz="290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Read range of 60” could capture approximately 25% of the water column at elev. 340</a:t>
            </a:r>
            <a:endParaRPr/>
          </a:p>
          <a:p>
            <a:pPr indent="-285750" lvl="1" marL="742950" marR="0" rtl="0" algn="l">
              <a:spcBef>
                <a:spcPts val="406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</a:pPr>
            <a:r>
              <a:rPr b="0" i="0" lang="en-US" sz="29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Estimated cost ~ $1.33m</a:t>
            </a:r>
            <a:endParaRPr/>
          </a:p>
          <a:p>
            <a:pPr indent="0" lvl="0" marL="0" marR="0" rtl="0" algn="l">
              <a:spcBef>
                <a:spcPts val="448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t/>
            </a:r>
            <a:endParaRPr sz="320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7" name="Google Shape;377;p31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McNary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2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3" name="Google Shape;383;p32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384" name="Google Shape;384;p32"/>
          <p:cNvSpPr txBox="1"/>
          <p:nvPr>
            <p:ph idx="1" type="body"/>
          </p:nvPr>
        </p:nvSpPr>
        <p:spPr>
          <a:xfrm>
            <a:off x="457200" y="1444786"/>
            <a:ext cx="8229600" cy="4361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US" sz="2400"/>
              <a:t>Vision of future improvements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US" sz="2400"/>
              <a:t>Near-Term (three years)</a:t>
            </a:r>
            <a:endParaRPr/>
          </a:p>
          <a:p>
            <a:pPr indent="-228600" lvl="2" marL="114300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US" sz="2400"/>
              <a:t>Additional Pile Dike sites and FACA concurrently with the TWX to establish detection rates and potential for bias and implement improvements</a:t>
            </a:r>
            <a:endParaRPr/>
          </a:p>
          <a:p>
            <a:pPr indent="-228600" lvl="2" marL="114300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US" sz="2400"/>
              <a:t>Bonneville ITS system to prove SS shield approach 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US" sz="2400"/>
              <a:t>Long-Term(&gt;three years)</a:t>
            </a:r>
            <a:endParaRPr/>
          </a:p>
          <a:p>
            <a:pPr indent="-228600" lvl="2" marL="114300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US" sz="2400"/>
              <a:t>MCN spillway or near-project improvements to bolster MCN detection rate</a:t>
            </a:r>
            <a:endParaRPr/>
          </a:p>
          <a:p>
            <a:pPr indent="-228600" lvl="2" marL="114300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US" sz="2400"/>
              <a:t>Additional pile dike sites as needed to reach 5% redetection target</a:t>
            </a:r>
            <a:endParaRPr/>
          </a:p>
          <a:p>
            <a:pPr indent="-50800" lvl="2" marL="11430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33"/>
          <p:cNvPicPr preferRelativeResize="0"/>
          <p:nvPr/>
        </p:nvPicPr>
        <p:blipFill rotWithShape="1">
          <a:blip r:embed="rId3">
            <a:alphaModFix/>
          </a:blip>
          <a:srcRect b="0" l="0" r="0" t="11742"/>
          <a:stretch/>
        </p:blipFill>
        <p:spPr>
          <a:xfrm>
            <a:off x="0" y="61546"/>
            <a:ext cx="9144000" cy="6293534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3"/>
          <p:cNvSpPr txBox="1"/>
          <p:nvPr>
            <p:ph type="title"/>
          </p:nvPr>
        </p:nvSpPr>
        <p:spPr>
          <a:xfrm>
            <a:off x="457199" y="457200"/>
            <a:ext cx="8229600" cy="77225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 Narrow"/>
              <a:buNone/>
            </a:pPr>
            <a:r>
              <a:rPr lang="en-US"/>
              <a:t>Questions?</a:t>
            </a:r>
            <a:endParaRPr/>
          </a:p>
        </p:txBody>
      </p:sp>
      <p:sp>
        <p:nvSpPr>
          <p:cNvPr id="392" name="Google Shape;392;p33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3" name="Google Shape;393;p33"/>
          <p:cNvSpPr txBox="1"/>
          <p:nvPr/>
        </p:nvSpPr>
        <p:spPr>
          <a:xfrm>
            <a:off x="7418195" y="6108859"/>
            <a:ext cx="222068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Photo by Dr. Jonathon Armstrong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Improving PIT detections</a:t>
            </a:r>
            <a:endParaRPr/>
          </a:p>
        </p:txBody>
      </p:sp>
      <p:sp>
        <p:nvSpPr>
          <p:cNvPr id="107" name="Google Shape;107;p2"/>
          <p:cNvSpPr txBox="1"/>
          <p:nvPr>
            <p:ph idx="1" type="body"/>
          </p:nvPr>
        </p:nvSpPr>
        <p:spPr>
          <a:xfrm>
            <a:off x="831991" y="1549647"/>
            <a:ext cx="7615323" cy="43504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900"/>
              <a:t>Post Bonneville (Estuary)</a:t>
            </a:r>
            <a:endParaRPr/>
          </a:p>
          <a:p>
            <a:pPr indent="-285750" lvl="1" marL="742950" rtl="0" algn="l">
              <a:spcBef>
                <a:spcPts val="406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900"/>
              <a:t>TWX</a:t>
            </a:r>
            <a:endParaRPr/>
          </a:p>
          <a:p>
            <a:pPr indent="-285750" lvl="1" marL="742950" rtl="0" algn="l">
              <a:spcBef>
                <a:spcPts val="406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900"/>
              <a:t>Pile Dikes</a:t>
            </a:r>
            <a:endParaRPr/>
          </a:p>
          <a:p>
            <a:pPr indent="-285750" lvl="1" marL="742950" rtl="0" algn="l">
              <a:spcBef>
                <a:spcPts val="406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900"/>
              <a:t>FACA (Flexible Antenna Cable Array)</a:t>
            </a:r>
            <a:endParaRPr/>
          </a:p>
          <a:p>
            <a:pPr indent="0" lvl="1" marL="457200" rtl="0" algn="l">
              <a:spcBef>
                <a:spcPts val="406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sz="2900"/>
          </a:p>
          <a:p>
            <a:pPr indent="-342900" lvl="0" marL="342900" rtl="0" algn="l">
              <a:spcBef>
                <a:spcPts val="406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900"/>
              <a:t>Bonneville</a:t>
            </a:r>
            <a:endParaRPr/>
          </a:p>
          <a:p>
            <a:pPr indent="-285750" lvl="1" marL="742950" rtl="0" algn="l">
              <a:spcBef>
                <a:spcPts val="406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900"/>
              <a:t>2019 EDR</a:t>
            </a:r>
            <a:endParaRPr/>
          </a:p>
          <a:p>
            <a:pPr indent="-285750" lvl="1" marL="742950" rtl="0" algn="l">
              <a:spcBef>
                <a:spcPts val="406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900"/>
              <a:t>ITS moveable and fixed gates</a:t>
            </a:r>
            <a:endParaRPr/>
          </a:p>
          <a:p>
            <a:pPr indent="0" lvl="1" marL="457200" rtl="0" algn="l">
              <a:spcBef>
                <a:spcPts val="406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sz="2900"/>
          </a:p>
          <a:p>
            <a:pPr indent="-342900" lvl="0" marL="342900" rtl="0" algn="l">
              <a:spcBef>
                <a:spcPts val="406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900"/>
              <a:t>McNary</a:t>
            </a:r>
            <a:endParaRPr/>
          </a:p>
          <a:p>
            <a:pPr indent="-285750" lvl="1" marL="742950" rtl="0" algn="l">
              <a:spcBef>
                <a:spcPts val="406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900"/>
              <a:t>JBS outfall antennas</a:t>
            </a:r>
            <a:endParaRPr/>
          </a:p>
          <a:p>
            <a:pPr indent="-285750" lvl="1" marL="742950" rtl="0" algn="l">
              <a:spcBef>
                <a:spcPts val="406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900"/>
              <a:t>TSW cap antennas</a:t>
            </a:r>
            <a:endParaRPr/>
          </a:p>
          <a:p>
            <a:pPr indent="-285750" lvl="1" marL="742950" rtl="0" algn="l">
              <a:spcBef>
                <a:spcPts val="406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900"/>
              <a:t>TSW fin antenna</a:t>
            </a:r>
            <a:endParaRPr/>
          </a:p>
          <a:p>
            <a:pPr indent="-285750" lvl="1" marL="742950" rtl="0" algn="l">
              <a:spcBef>
                <a:spcPts val="406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2900"/>
              <a:t>TSW floating antennas</a:t>
            </a:r>
            <a:endParaRPr/>
          </a:p>
          <a:p>
            <a:pPr indent="-143509" lvl="1" marL="742950" rtl="0" algn="l">
              <a:spcBef>
                <a:spcPts val="448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/>
          </a:p>
          <a:p>
            <a:pPr indent="-143509" lvl="1" marL="742950" rtl="0" algn="l">
              <a:spcBef>
                <a:spcPts val="448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08" name="Google Shape;108;p2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9" name="Google Shape;10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9067" y="3010796"/>
            <a:ext cx="2607733" cy="142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79067" y="4556254"/>
            <a:ext cx="2607733" cy="1554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3534" y="1216732"/>
            <a:ext cx="3050544" cy="1671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4293" y="976896"/>
            <a:ext cx="6968507" cy="537818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CRB PIT detection</a:t>
            </a:r>
            <a:endParaRPr/>
          </a:p>
        </p:txBody>
      </p:sp>
      <p:sp>
        <p:nvSpPr>
          <p:cNvPr id="118" name="Google Shape;118;p3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Pair Trawl or TWX from 1995 - 2022</a:t>
            </a:r>
            <a:endParaRPr/>
          </a:p>
        </p:txBody>
      </p:sp>
      <p:sp>
        <p:nvSpPr>
          <p:cNvPr id="124" name="Google Shape;124;p4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5" name="Google Shape;12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199" y="3863508"/>
            <a:ext cx="2785533" cy="2253886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/>
          <p:nvPr/>
        </p:nvSpPr>
        <p:spPr>
          <a:xfrm>
            <a:off x="295124" y="1774550"/>
            <a:ext cx="3015343" cy="17543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 Light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The TWX system has historically been the primary means for post-Bonneville detections</a:t>
            </a:r>
            <a:b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5733" y="1133214"/>
            <a:ext cx="5510563" cy="445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Pair Trawl (TWX)</a:t>
            </a:r>
            <a:endParaRPr/>
          </a:p>
        </p:txBody>
      </p:sp>
      <p:sp>
        <p:nvSpPr>
          <p:cNvPr id="133" name="Google Shape;133;p5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4" name="Google Shape;13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64611" y="208813"/>
            <a:ext cx="4801507" cy="3930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30784" y="3348319"/>
            <a:ext cx="2257666" cy="274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86077" y="1173741"/>
            <a:ext cx="965389" cy="4625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00565" y="1065462"/>
            <a:ext cx="2286000" cy="205862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"/>
          <p:cNvSpPr/>
          <p:nvPr/>
        </p:nvSpPr>
        <p:spPr>
          <a:xfrm>
            <a:off x="4164611" y="4440368"/>
            <a:ext cx="4733855" cy="17543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 Light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The trawl has evolved over time, but has been essentially the same since 2009 with an FS1001-M and two antenna arrays consisting of three individual coils.</a:t>
            </a:r>
            <a:b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/>
              <a:t>Trawl Detections 2022</a:t>
            </a:r>
            <a:endParaRPr/>
          </a:p>
        </p:txBody>
      </p:sp>
      <p:sp>
        <p:nvSpPr>
          <p:cNvPr id="144" name="Google Shape;144;p6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5" name="Google Shape;145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380779"/>
            <a:ext cx="8229600" cy="417740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/>
          <p:nvPr/>
        </p:nvSpPr>
        <p:spPr>
          <a:xfrm>
            <a:off x="457200" y="5712698"/>
            <a:ext cx="8429172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 Light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Trawl detection for 2022 was 9838 unique detections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"/>
          <p:cNvSpPr txBox="1"/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 Narrow"/>
              <a:buNone/>
            </a:pPr>
            <a:r>
              <a:rPr lang="en-US"/>
              <a:t>Total Releases and Trawl Detections 2000-2022</a:t>
            </a:r>
            <a:endParaRPr/>
          </a:p>
        </p:txBody>
      </p:sp>
      <p:sp>
        <p:nvSpPr>
          <p:cNvPr id="152" name="Google Shape;152;p7"/>
          <p:cNvSpPr txBox="1"/>
          <p:nvPr>
            <p:ph idx="12" type="sldNum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153" name="Google Shape;153;p7"/>
          <p:cNvGraphicFramePr/>
          <p:nvPr/>
        </p:nvGraphicFramePr>
        <p:xfrm>
          <a:off x="457200" y="113321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{E0A2F193-17FB-4AA3-BBFE-BB19DFF354F9}</a:tableStyleId>
              </a:tblPr>
              <a:tblGrid>
                <a:gridCol w="1145350"/>
                <a:gridCol w="1488125"/>
                <a:gridCol w="1881050"/>
                <a:gridCol w="1232100"/>
                <a:gridCol w="1025175"/>
                <a:gridCol w="1231050"/>
              </a:tblGrid>
              <a:tr h="50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Migration Year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Releases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(n)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Trawl Sample Dates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Trawl Detections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(n)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Trawl Sample Hours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CPUE (fish/hour)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1,265,606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 Apr - 21 June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5,940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1,146,367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 Apr - 22 June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5,542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646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1,823,402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 Apr - 30 July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11,451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693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16.5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2,339,501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 Apr - 30 June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20,507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794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25.8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2,026,981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 Apr - 3 July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16,492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872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18.9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1,911,949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 Apr - 5 Aug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14,101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909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15.5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1,998,166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 Mar - 1 Nov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12,361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961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1,518,696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 Mar - 19 July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19,186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1,059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18.1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2008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2,478,982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 Apr - 27 Oct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16,563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1,035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16.0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2,448,481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 Mar - 12 Aug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23,247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1,097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21.2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2,861,892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 Mar - 4 Aug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31,327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902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34.7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2,865,856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 Mar - 1 July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14,123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671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21.0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2,934,172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 Mar - 30 July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16,732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951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17.6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2,448,746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 Mar - 25 July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22,879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889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25.7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2,275,928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 Mar - 30 July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15,904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925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17.2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2,225,990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 Mar - 2 July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19,889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813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24.5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2,184,653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 Mar - 5 July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12,165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829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14.7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2,046,742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 Mar - 16 June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8,413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711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11.8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2018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2,057,875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 Mar - 16 June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9,990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695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14.4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1,938,237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 Mar - 15 June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11,579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749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15.5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1,529,981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Apr – 16 June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5,112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487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1,745,525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 Mar – 13 June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9,838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641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15.3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3575" marL="63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54" name="Google Shape;154;p7"/>
          <p:cNvSpPr/>
          <p:nvPr/>
        </p:nvSpPr>
        <p:spPr>
          <a:xfrm>
            <a:off x="626534" y="5375280"/>
            <a:ext cx="8429172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ublic Sans Light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Mean detection across all years – 14,697 with an average of 2.1M tags.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OAA Title Options">
  <a:themeElements>
    <a:clrScheme name="Custom 11">
      <a:dk1>
        <a:srgbClr val="000000"/>
      </a:dk1>
      <a:lt1>
        <a:srgbClr val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NOAA Fisheries Content Slides">
  <a:themeElements>
    <a:clrScheme name="Custom 11">
      <a:dk1>
        <a:srgbClr val="000000"/>
      </a:dk1>
      <a:lt1>
        <a:srgbClr val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NOAA Divider Slides">
  <a:themeElements>
    <a:clrScheme name="Custom 11">
      <a:dk1>
        <a:srgbClr val="000000"/>
      </a:dk1>
      <a:lt1>
        <a:srgbClr val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2012-07-23T20:47:30Z</dcterms:created>
  <dc:creator>Gabriel Brooks</dc:creator>
</cp:coreProperties>
</file>